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56" r:id="rId2"/>
    <p:sldId id="259" r:id="rId3"/>
    <p:sldId id="260" r:id="rId4"/>
    <p:sldId id="257" r:id="rId5"/>
    <p:sldId id="261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15" autoAdjust="0"/>
    <p:restoredTop sz="96327"/>
  </p:normalViewPr>
  <p:slideViewPr>
    <p:cSldViewPr snapToGrid="0" snapToObjects="1">
      <p:cViewPr varScale="1">
        <p:scale>
          <a:sx n="99" d="100"/>
          <a:sy n="99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marq-my.sharepoint.com/:b:/g/personal/mary_schneider_marquette_edu/EUXwmwHHHxJGmB04ZjNfpF0BG_WlOXHo4yLyrRWcHFngtA?e=CVKfPy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marq-my.sharepoint.com/:b:/g/personal/mary_schneider_marquette_edu/EUXwmwHHHxJGmB04ZjNfpF0BG_WlOXHo4yLyrRWcHFngtA?e=CVKfPy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13429E-F119-401B-AD49-FDD1E25A4DC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DE7D74-639A-4A5E-B2B9-13710E8BB3BA}">
      <dgm:prSet/>
      <dgm:spPr/>
      <dgm:t>
        <a:bodyPr/>
        <a:lstStyle/>
        <a:p>
          <a:r>
            <a:rPr lang="en-US" dirty="0"/>
            <a:t>Usernames and ID’s should be on all documents the PHI should be kept in one place that is secure and behind two password protection programs.  </a:t>
          </a:r>
        </a:p>
      </dgm:t>
    </dgm:pt>
    <dgm:pt modelId="{1DAE7F88-695B-4609-8B96-B0BD83325BA2}" type="parTrans" cxnId="{B49D42F2-6ED3-4341-AD95-78FC6E929CAB}">
      <dgm:prSet/>
      <dgm:spPr/>
      <dgm:t>
        <a:bodyPr/>
        <a:lstStyle/>
        <a:p>
          <a:endParaRPr lang="en-US"/>
        </a:p>
      </dgm:t>
    </dgm:pt>
    <dgm:pt modelId="{17536993-AAD6-45FC-BEE2-236E875B7ABC}" type="sibTrans" cxnId="{B49D42F2-6ED3-4341-AD95-78FC6E929CAB}">
      <dgm:prSet/>
      <dgm:spPr/>
      <dgm:t>
        <a:bodyPr/>
        <a:lstStyle/>
        <a:p>
          <a:endParaRPr lang="en-US"/>
        </a:p>
      </dgm:t>
    </dgm:pt>
    <dgm:pt modelId="{BB323355-4C55-4BB6-B993-771D18A6254C}">
      <dgm:prSet/>
      <dgm:spPr/>
      <dgm:t>
        <a:bodyPr/>
        <a:lstStyle/>
        <a:p>
          <a:r>
            <a:rPr lang="en-US"/>
            <a:t>Minimize the number of individuals that have access to PHI.</a:t>
          </a:r>
        </a:p>
      </dgm:t>
    </dgm:pt>
    <dgm:pt modelId="{BF6E9DAE-BA81-4F52-BF69-FFB94DE6046F}" type="parTrans" cxnId="{C67BC162-9D07-41AF-93B3-780ABE715C6D}">
      <dgm:prSet/>
      <dgm:spPr/>
      <dgm:t>
        <a:bodyPr/>
        <a:lstStyle/>
        <a:p>
          <a:endParaRPr lang="en-US"/>
        </a:p>
      </dgm:t>
    </dgm:pt>
    <dgm:pt modelId="{3DF1CB8F-93D9-4BE3-82D1-E6E676C1CC6C}" type="sibTrans" cxnId="{C67BC162-9D07-41AF-93B3-780ABE715C6D}">
      <dgm:prSet/>
      <dgm:spPr/>
      <dgm:t>
        <a:bodyPr/>
        <a:lstStyle/>
        <a:p>
          <a:endParaRPr lang="en-US"/>
        </a:p>
      </dgm:t>
    </dgm:pt>
    <dgm:pt modelId="{231ACE35-5481-4510-8BEA-D44EB19F271A}">
      <dgm:prSet/>
      <dgm:spPr/>
      <dgm:t>
        <a:bodyPr/>
        <a:lstStyle/>
        <a:p>
          <a:r>
            <a:rPr lang="en-US" dirty="0"/>
            <a:t>Secure PHI in a paid cloud service.</a:t>
          </a:r>
        </a:p>
      </dgm:t>
    </dgm:pt>
    <dgm:pt modelId="{A1DA2954-FEBB-408E-AFAF-0555DCC29F9E}" type="parTrans" cxnId="{FC1137BA-7A4C-4548-B30F-660D890AB9C5}">
      <dgm:prSet/>
      <dgm:spPr/>
      <dgm:t>
        <a:bodyPr/>
        <a:lstStyle/>
        <a:p>
          <a:endParaRPr lang="en-US"/>
        </a:p>
      </dgm:t>
    </dgm:pt>
    <dgm:pt modelId="{D037CDF4-CDE4-4C4D-AAAD-866A47376237}" type="sibTrans" cxnId="{FC1137BA-7A4C-4548-B30F-660D890AB9C5}">
      <dgm:prSet/>
      <dgm:spPr/>
      <dgm:t>
        <a:bodyPr/>
        <a:lstStyle/>
        <a:p>
          <a:endParaRPr lang="en-US"/>
        </a:p>
      </dgm:t>
    </dgm:pt>
    <dgm:pt modelId="{39810DD1-341B-4681-8166-9149E707AD35}">
      <dgm:prSet/>
      <dgm:spPr/>
      <dgm:t>
        <a:bodyPr/>
        <a:lstStyle/>
        <a:p>
          <a:r>
            <a:rPr lang="en-US" dirty="0"/>
            <a:t>Only exchange information through encrypted emails minimize the amount of PHI exchanged.  </a:t>
          </a:r>
        </a:p>
      </dgm:t>
    </dgm:pt>
    <dgm:pt modelId="{0AD67B24-DDD6-4DE5-B068-321725038A02}" type="parTrans" cxnId="{7486D0F3-910D-4A7B-9433-EF24F279DF73}">
      <dgm:prSet/>
      <dgm:spPr/>
      <dgm:t>
        <a:bodyPr/>
        <a:lstStyle/>
        <a:p>
          <a:endParaRPr lang="en-US"/>
        </a:p>
      </dgm:t>
    </dgm:pt>
    <dgm:pt modelId="{42EF9334-0E7D-43C5-9A56-F942004E43FF}" type="sibTrans" cxnId="{7486D0F3-910D-4A7B-9433-EF24F279DF73}">
      <dgm:prSet/>
      <dgm:spPr/>
      <dgm:t>
        <a:bodyPr/>
        <a:lstStyle/>
        <a:p>
          <a:endParaRPr lang="en-US"/>
        </a:p>
      </dgm:t>
    </dgm:pt>
    <dgm:pt modelId="{057CD3F0-5662-4A98-8B4C-031141AE49B3}">
      <dgm:prSet/>
      <dgm:spPr/>
      <dgm:t>
        <a:bodyPr/>
        <a:lstStyle/>
        <a:p>
          <a:r>
            <a:rPr lang="en-US" dirty="0"/>
            <a:t>Frequently monitor data.</a:t>
          </a:r>
        </a:p>
      </dgm:t>
    </dgm:pt>
    <dgm:pt modelId="{4B4EBC4A-EF35-4C9F-9272-DC02187A85CD}" type="parTrans" cxnId="{BC1CD1DF-7E30-4E63-BB54-C788B62BAFF3}">
      <dgm:prSet/>
      <dgm:spPr/>
      <dgm:t>
        <a:bodyPr/>
        <a:lstStyle/>
        <a:p>
          <a:endParaRPr lang="en-US"/>
        </a:p>
      </dgm:t>
    </dgm:pt>
    <dgm:pt modelId="{DAF04F28-6A05-4F3E-98EC-22524B868DC5}" type="sibTrans" cxnId="{BC1CD1DF-7E30-4E63-BB54-C788B62BAFF3}">
      <dgm:prSet/>
      <dgm:spPr/>
      <dgm:t>
        <a:bodyPr/>
        <a:lstStyle/>
        <a:p>
          <a:endParaRPr lang="en-US"/>
        </a:p>
      </dgm:t>
    </dgm:pt>
    <dgm:pt modelId="{02577959-5E4A-4859-826E-6F795E4E7920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Checklist</a:t>
          </a:r>
          <a:r>
            <a:rPr lang="en-US" dirty="0"/>
            <a:t> for HIPAA </a:t>
          </a:r>
        </a:p>
      </dgm:t>
    </dgm:pt>
    <dgm:pt modelId="{72CCB9EF-0DC8-480F-A168-F0480E835062}" type="parTrans" cxnId="{C15C9EB3-8C02-4535-88A2-836C6B122CDA}">
      <dgm:prSet/>
      <dgm:spPr/>
      <dgm:t>
        <a:bodyPr/>
        <a:lstStyle/>
        <a:p>
          <a:endParaRPr lang="en-US"/>
        </a:p>
      </dgm:t>
    </dgm:pt>
    <dgm:pt modelId="{D6D2C607-96D6-4E68-9256-C6446B376980}" type="sibTrans" cxnId="{C15C9EB3-8C02-4535-88A2-836C6B122CDA}">
      <dgm:prSet/>
      <dgm:spPr/>
      <dgm:t>
        <a:bodyPr/>
        <a:lstStyle/>
        <a:p>
          <a:endParaRPr lang="en-US"/>
        </a:p>
      </dgm:t>
    </dgm:pt>
    <dgm:pt modelId="{641E3C1B-12B7-4058-B1C6-81BAA2939CA4}" type="pres">
      <dgm:prSet presAssocID="{FA13429E-F119-401B-AD49-FDD1E25A4DC5}" presName="vert0" presStyleCnt="0">
        <dgm:presLayoutVars>
          <dgm:dir/>
          <dgm:animOne val="branch"/>
          <dgm:animLvl val="lvl"/>
        </dgm:presLayoutVars>
      </dgm:prSet>
      <dgm:spPr/>
    </dgm:pt>
    <dgm:pt modelId="{13D925FF-DC08-4829-BD64-D90D52C55283}" type="pres">
      <dgm:prSet presAssocID="{3BDE7D74-639A-4A5E-B2B9-13710E8BB3BA}" presName="thickLine" presStyleLbl="alignNode1" presStyleIdx="0" presStyleCnt="6"/>
      <dgm:spPr/>
    </dgm:pt>
    <dgm:pt modelId="{04168CCD-13AD-4BF8-BF89-C76E34DB1DE4}" type="pres">
      <dgm:prSet presAssocID="{3BDE7D74-639A-4A5E-B2B9-13710E8BB3BA}" presName="horz1" presStyleCnt="0"/>
      <dgm:spPr/>
    </dgm:pt>
    <dgm:pt modelId="{72061C54-D15C-4553-80CF-29ED6D9A42E0}" type="pres">
      <dgm:prSet presAssocID="{3BDE7D74-639A-4A5E-B2B9-13710E8BB3BA}" presName="tx1" presStyleLbl="revTx" presStyleIdx="0" presStyleCnt="6"/>
      <dgm:spPr/>
    </dgm:pt>
    <dgm:pt modelId="{62765EDC-20B1-45B2-B1F1-4825D0CAA59D}" type="pres">
      <dgm:prSet presAssocID="{3BDE7D74-639A-4A5E-B2B9-13710E8BB3BA}" presName="vert1" presStyleCnt="0"/>
      <dgm:spPr/>
    </dgm:pt>
    <dgm:pt modelId="{07705199-2D9A-4C5B-9A28-02E045D901BF}" type="pres">
      <dgm:prSet presAssocID="{BB323355-4C55-4BB6-B993-771D18A6254C}" presName="thickLine" presStyleLbl="alignNode1" presStyleIdx="1" presStyleCnt="6"/>
      <dgm:spPr/>
    </dgm:pt>
    <dgm:pt modelId="{5B9D9E94-FE49-4D46-BB18-C14E064C01D0}" type="pres">
      <dgm:prSet presAssocID="{BB323355-4C55-4BB6-B993-771D18A6254C}" presName="horz1" presStyleCnt="0"/>
      <dgm:spPr/>
    </dgm:pt>
    <dgm:pt modelId="{B6193A09-BFD9-47C1-A227-97C64029F927}" type="pres">
      <dgm:prSet presAssocID="{BB323355-4C55-4BB6-B993-771D18A6254C}" presName="tx1" presStyleLbl="revTx" presStyleIdx="1" presStyleCnt="6"/>
      <dgm:spPr/>
    </dgm:pt>
    <dgm:pt modelId="{84B5ACE0-FE45-4E52-BAFD-1396E0323233}" type="pres">
      <dgm:prSet presAssocID="{BB323355-4C55-4BB6-B993-771D18A6254C}" presName="vert1" presStyleCnt="0"/>
      <dgm:spPr/>
    </dgm:pt>
    <dgm:pt modelId="{B80D42C3-B224-4AA4-B004-594C4B88D37E}" type="pres">
      <dgm:prSet presAssocID="{231ACE35-5481-4510-8BEA-D44EB19F271A}" presName="thickLine" presStyleLbl="alignNode1" presStyleIdx="2" presStyleCnt="6"/>
      <dgm:spPr/>
    </dgm:pt>
    <dgm:pt modelId="{151B9ECE-9632-4D84-872F-B1CAAA1F37F8}" type="pres">
      <dgm:prSet presAssocID="{231ACE35-5481-4510-8BEA-D44EB19F271A}" presName="horz1" presStyleCnt="0"/>
      <dgm:spPr/>
    </dgm:pt>
    <dgm:pt modelId="{2FCDD4F4-E0B3-43F6-B2F2-1BB92844DAFC}" type="pres">
      <dgm:prSet presAssocID="{231ACE35-5481-4510-8BEA-D44EB19F271A}" presName="tx1" presStyleLbl="revTx" presStyleIdx="2" presStyleCnt="6"/>
      <dgm:spPr/>
    </dgm:pt>
    <dgm:pt modelId="{3F81078D-9D66-48AF-896C-A6F6C176A26C}" type="pres">
      <dgm:prSet presAssocID="{231ACE35-5481-4510-8BEA-D44EB19F271A}" presName="vert1" presStyleCnt="0"/>
      <dgm:spPr/>
    </dgm:pt>
    <dgm:pt modelId="{D5774698-F7E9-4537-B421-9B59A2877B8E}" type="pres">
      <dgm:prSet presAssocID="{39810DD1-341B-4681-8166-9149E707AD35}" presName="thickLine" presStyleLbl="alignNode1" presStyleIdx="3" presStyleCnt="6"/>
      <dgm:spPr/>
    </dgm:pt>
    <dgm:pt modelId="{B893367E-D5E9-4B10-B6EA-376E00F318B5}" type="pres">
      <dgm:prSet presAssocID="{39810DD1-341B-4681-8166-9149E707AD35}" presName="horz1" presStyleCnt="0"/>
      <dgm:spPr/>
    </dgm:pt>
    <dgm:pt modelId="{ABD1E40A-FAAD-405D-B032-69E646E0DD1A}" type="pres">
      <dgm:prSet presAssocID="{39810DD1-341B-4681-8166-9149E707AD35}" presName="tx1" presStyleLbl="revTx" presStyleIdx="3" presStyleCnt="6"/>
      <dgm:spPr/>
    </dgm:pt>
    <dgm:pt modelId="{E4FB572F-8EA5-4AA2-B558-5C4D95C3CF07}" type="pres">
      <dgm:prSet presAssocID="{39810DD1-341B-4681-8166-9149E707AD35}" presName="vert1" presStyleCnt="0"/>
      <dgm:spPr/>
    </dgm:pt>
    <dgm:pt modelId="{813E4F38-E4A3-458C-A565-709617B39EA4}" type="pres">
      <dgm:prSet presAssocID="{057CD3F0-5662-4A98-8B4C-031141AE49B3}" presName="thickLine" presStyleLbl="alignNode1" presStyleIdx="4" presStyleCnt="6"/>
      <dgm:spPr/>
    </dgm:pt>
    <dgm:pt modelId="{7E35A4B7-0CAD-4985-AF2E-A94D0F7D33B6}" type="pres">
      <dgm:prSet presAssocID="{057CD3F0-5662-4A98-8B4C-031141AE49B3}" presName="horz1" presStyleCnt="0"/>
      <dgm:spPr/>
    </dgm:pt>
    <dgm:pt modelId="{F74B2E40-3C92-4F04-9F14-354538F9A6BB}" type="pres">
      <dgm:prSet presAssocID="{057CD3F0-5662-4A98-8B4C-031141AE49B3}" presName="tx1" presStyleLbl="revTx" presStyleIdx="4" presStyleCnt="6"/>
      <dgm:spPr/>
    </dgm:pt>
    <dgm:pt modelId="{D5DCD3D2-1023-42CE-A22D-8186759567C2}" type="pres">
      <dgm:prSet presAssocID="{057CD3F0-5662-4A98-8B4C-031141AE49B3}" presName="vert1" presStyleCnt="0"/>
      <dgm:spPr/>
    </dgm:pt>
    <dgm:pt modelId="{BA9B5C4F-EF17-4D60-A230-68E49FB2D5B8}" type="pres">
      <dgm:prSet presAssocID="{02577959-5E4A-4859-826E-6F795E4E7920}" presName="thickLine" presStyleLbl="alignNode1" presStyleIdx="5" presStyleCnt="6"/>
      <dgm:spPr/>
    </dgm:pt>
    <dgm:pt modelId="{A76792AB-93AB-4366-A90E-59DE755324A4}" type="pres">
      <dgm:prSet presAssocID="{02577959-5E4A-4859-826E-6F795E4E7920}" presName="horz1" presStyleCnt="0"/>
      <dgm:spPr/>
    </dgm:pt>
    <dgm:pt modelId="{FECC9114-E0D7-4B0D-8CC9-534974D31CBD}" type="pres">
      <dgm:prSet presAssocID="{02577959-5E4A-4859-826E-6F795E4E7920}" presName="tx1" presStyleLbl="revTx" presStyleIdx="5" presStyleCnt="6"/>
      <dgm:spPr/>
    </dgm:pt>
    <dgm:pt modelId="{42138CC5-61E6-4CEA-8808-037C17092FBB}" type="pres">
      <dgm:prSet presAssocID="{02577959-5E4A-4859-826E-6F795E4E7920}" presName="vert1" presStyleCnt="0"/>
      <dgm:spPr/>
    </dgm:pt>
  </dgm:ptLst>
  <dgm:cxnLst>
    <dgm:cxn modelId="{108C8E0F-5A77-4CBD-BD4F-C3E36FF43F88}" type="presOf" srcId="{FA13429E-F119-401B-AD49-FDD1E25A4DC5}" destId="{641E3C1B-12B7-4058-B1C6-81BAA2939CA4}" srcOrd="0" destOrd="0" presId="urn:microsoft.com/office/officeart/2008/layout/LinedList"/>
    <dgm:cxn modelId="{2BBD7030-277F-4075-9A38-290DB4396037}" type="presOf" srcId="{39810DD1-341B-4681-8166-9149E707AD35}" destId="{ABD1E40A-FAAD-405D-B032-69E646E0DD1A}" srcOrd="0" destOrd="0" presId="urn:microsoft.com/office/officeart/2008/layout/LinedList"/>
    <dgm:cxn modelId="{C67BC162-9D07-41AF-93B3-780ABE715C6D}" srcId="{FA13429E-F119-401B-AD49-FDD1E25A4DC5}" destId="{BB323355-4C55-4BB6-B993-771D18A6254C}" srcOrd="1" destOrd="0" parTransId="{BF6E9DAE-BA81-4F52-BF69-FFB94DE6046F}" sibTransId="{3DF1CB8F-93D9-4BE3-82D1-E6E676C1CC6C}"/>
    <dgm:cxn modelId="{C208444E-3145-494D-B0B9-CD6E254FE86E}" type="presOf" srcId="{BB323355-4C55-4BB6-B993-771D18A6254C}" destId="{B6193A09-BFD9-47C1-A227-97C64029F927}" srcOrd="0" destOrd="0" presId="urn:microsoft.com/office/officeart/2008/layout/LinedList"/>
    <dgm:cxn modelId="{42C1279A-9EC9-4C7D-B1FE-035AB95C5343}" type="presOf" srcId="{231ACE35-5481-4510-8BEA-D44EB19F271A}" destId="{2FCDD4F4-E0B3-43F6-B2F2-1BB92844DAFC}" srcOrd="0" destOrd="0" presId="urn:microsoft.com/office/officeart/2008/layout/LinedList"/>
    <dgm:cxn modelId="{C15C9EB3-8C02-4535-88A2-836C6B122CDA}" srcId="{FA13429E-F119-401B-AD49-FDD1E25A4DC5}" destId="{02577959-5E4A-4859-826E-6F795E4E7920}" srcOrd="5" destOrd="0" parTransId="{72CCB9EF-0DC8-480F-A168-F0480E835062}" sibTransId="{D6D2C607-96D6-4E68-9256-C6446B376980}"/>
    <dgm:cxn modelId="{FC1137BA-7A4C-4548-B30F-660D890AB9C5}" srcId="{FA13429E-F119-401B-AD49-FDD1E25A4DC5}" destId="{231ACE35-5481-4510-8BEA-D44EB19F271A}" srcOrd="2" destOrd="0" parTransId="{A1DA2954-FEBB-408E-AFAF-0555DCC29F9E}" sibTransId="{D037CDF4-CDE4-4C4D-AAAD-866A47376237}"/>
    <dgm:cxn modelId="{556C5ED9-C51A-4867-8356-A1816589A486}" type="presOf" srcId="{3BDE7D74-639A-4A5E-B2B9-13710E8BB3BA}" destId="{72061C54-D15C-4553-80CF-29ED6D9A42E0}" srcOrd="0" destOrd="0" presId="urn:microsoft.com/office/officeart/2008/layout/LinedList"/>
    <dgm:cxn modelId="{BC1CD1DF-7E30-4E63-BB54-C788B62BAFF3}" srcId="{FA13429E-F119-401B-AD49-FDD1E25A4DC5}" destId="{057CD3F0-5662-4A98-8B4C-031141AE49B3}" srcOrd="4" destOrd="0" parTransId="{4B4EBC4A-EF35-4C9F-9272-DC02187A85CD}" sibTransId="{DAF04F28-6A05-4F3E-98EC-22524B868DC5}"/>
    <dgm:cxn modelId="{0EF635F0-D53E-455A-A536-E8DA439255D1}" type="presOf" srcId="{057CD3F0-5662-4A98-8B4C-031141AE49B3}" destId="{F74B2E40-3C92-4F04-9F14-354538F9A6BB}" srcOrd="0" destOrd="0" presId="urn:microsoft.com/office/officeart/2008/layout/LinedList"/>
    <dgm:cxn modelId="{B49D42F2-6ED3-4341-AD95-78FC6E929CAB}" srcId="{FA13429E-F119-401B-AD49-FDD1E25A4DC5}" destId="{3BDE7D74-639A-4A5E-B2B9-13710E8BB3BA}" srcOrd="0" destOrd="0" parTransId="{1DAE7F88-695B-4609-8B96-B0BD83325BA2}" sibTransId="{17536993-AAD6-45FC-BEE2-236E875B7ABC}"/>
    <dgm:cxn modelId="{7486D0F3-910D-4A7B-9433-EF24F279DF73}" srcId="{FA13429E-F119-401B-AD49-FDD1E25A4DC5}" destId="{39810DD1-341B-4681-8166-9149E707AD35}" srcOrd="3" destOrd="0" parTransId="{0AD67B24-DDD6-4DE5-B068-321725038A02}" sibTransId="{42EF9334-0E7D-43C5-9A56-F942004E43FF}"/>
    <dgm:cxn modelId="{063B70FC-275C-4285-AD75-C0CA4CA06A04}" type="presOf" srcId="{02577959-5E4A-4859-826E-6F795E4E7920}" destId="{FECC9114-E0D7-4B0D-8CC9-534974D31CBD}" srcOrd="0" destOrd="0" presId="urn:microsoft.com/office/officeart/2008/layout/LinedList"/>
    <dgm:cxn modelId="{9911170C-FA78-4F76-888A-AF8884041A99}" type="presParOf" srcId="{641E3C1B-12B7-4058-B1C6-81BAA2939CA4}" destId="{13D925FF-DC08-4829-BD64-D90D52C55283}" srcOrd="0" destOrd="0" presId="urn:microsoft.com/office/officeart/2008/layout/LinedList"/>
    <dgm:cxn modelId="{6B2097C5-FC83-41DA-A8C0-EFA8653BD658}" type="presParOf" srcId="{641E3C1B-12B7-4058-B1C6-81BAA2939CA4}" destId="{04168CCD-13AD-4BF8-BF89-C76E34DB1DE4}" srcOrd="1" destOrd="0" presId="urn:microsoft.com/office/officeart/2008/layout/LinedList"/>
    <dgm:cxn modelId="{7380F9B2-94AB-429B-92E5-600DC2088879}" type="presParOf" srcId="{04168CCD-13AD-4BF8-BF89-C76E34DB1DE4}" destId="{72061C54-D15C-4553-80CF-29ED6D9A42E0}" srcOrd="0" destOrd="0" presId="urn:microsoft.com/office/officeart/2008/layout/LinedList"/>
    <dgm:cxn modelId="{408728B3-9A2B-4A00-8F91-D0D5B15ED3BF}" type="presParOf" srcId="{04168CCD-13AD-4BF8-BF89-C76E34DB1DE4}" destId="{62765EDC-20B1-45B2-B1F1-4825D0CAA59D}" srcOrd="1" destOrd="0" presId="urn:microsoft.com/office/officeart/2008/layout/LinedList"/>
    <dgm:cxn modelId="{591D3545-7D99-4F72-8A8B-FAACDC252935}" type="presParOf" srcId="{641E3C1B-12B7-4058-B1C6-81BAA2939CA4}" destId="{07705199-2D9A-4C5B-9A28-02E045D901BF}" srcOrd="2" destOrd="0" presId="urn:microsoft.com/office/officeart/2008/layout/LinedList"/>
    <dgm:cxn modelId="{1C34EB19-374A-44D2-8E1A-D7842E0768E4}" type="presParOf" srcId="{641E3C1B-12B7-4058-B1C6-81BAA2939CA4}" destId="{5B9D9E94-FE49-4D46-BB18-C14E064C01D0}" srcOrd="3" destOrd="0" presId="urn:microsoft.com/office/officeart/2008/layout/LinedList"/>
    <dgm:cxn modelId="{81294A86-AC5E-4F51-9F22-EB9C727E6712}" type="presParOf" srcId="{5B9D9E94-FE49-4D46-BB18-C14E064C01D0}" destId="{B6193A09-BFD9-47C1-A227-97C64029F927}" srcOrd="0" destOrd="0" presId="urn:microsoft.com/office/officeart/2008/layout/LinedList"/>
    <dgm:cxn modelId="{CE8B173D-6B50-4EA9-8C88-D8A3AF4B597D}" type="presParOf" srcId="{5B9D9E94-FE49-4D46-BB18-C14E064C01D0}" destId="{84B5ACE0-FE45-4E52-BAFD-1396E0323233}" srcOrd="1" destOrd="0" presId="urn:microsoft.com/office/officeart/2008/layout/LinedList"/>
    <dgm:cxn modelId="{3FE9936D-DAB1-41C2-A6E8-42DFEE4A4977}" type="presParOf" srcId="{641E3C1B-12B7-4058-B1C6-81BAA2939CA4}" destId="{B80D42C3-B224-4AA4-B004-594C4B88D37E}" srcOrd="4" destOrd="0" presId="urn:microsoft.com/office/officeart/2008/layout/LinedList"/>
    <dgm:cxn modelId="{4F999423-D831-4A68-AAD2-C353C7DE4EF9}" type="presParOf" srcId="{641E3C1B-12B7-4058-B1C6-81BAA2939CA4}" destId="{151B9ECE-9632-4D84-872F-B1CAAA1F37F8}" srcOrd="5" destOrd="0" presId="urn:microsoft.com/office/officeart/2008/layout/LinedList"/>
    <dgm:cxn modelId="{6E2B358A-0343-428D-AE44-B8D4F9EFF219}" type="presParOf" srcId="{151B9ECE-9632-4D84-872F-B1CAAA1F37F8}" destId="{2FCDD4F4-E0B3-43F6-B2F2-1BB92844DAFC}" srcOrd="0" destOrd="0" presId="urn:microsoft.com/office/officeart/2008/layout/LinedList"/>
    <dgm:cxn modelId="{8CA0D1B8-3C10-439C-A704-9024FD4A3854}" type="presParOf" srcId="{151B9ECE-9632-4D84-872F-B1CAAA1F37F8}" destId="{3F81078D-9D66-48AF-896C-A6F6C176A26C}" srcOrd="1" destOrd="0" presId="urn:microsoft.com/office/officeart/2008/layout/LinedList"/>
    <dgm:cxn modelId="{0E19F3A0-4C2B-4F0A-9805-9014DDE9936D}" type="presParOf" srcId="{641E3C1B-12B7-4058-B1C6-81BAA2939CA4}" destId="{D5774698-F7E9-4537-B421-9B59A2877B8E}" srcOrd="6" destOrd="0" presId="urn:microsoft.com/office/officeart/2008/layout/LinedList"/>
    <dgm:cxn modelId="{3BF1F447-6E64-4DE2-A306-E8B9307D3F5E}" type="presParOf" srcId="{641E3C1B-12B7-4058-B1C6-81BAA2939CA4}" destId="{B893367E-D5E9-4B10-B6EA-376E00F318B5}" srcOrd="7" destOrd="0" presId="urn:microsoft.com/office/officeart/2008/layout/LinedList"/>
    <dgm:cxn modelId="{8EDBC2DA-D3E6-4008-8DD9-55B93BB7000F}" type="presParOf" srcId="{B893367E-D5E9-4B10-B6EA-376E00F318B5}" destId="{ABD1E40A-FAAD-405D-B032-69E646E0DD1A}" srcOrd="0" destOrd="0" presId="urn:microsoft.com/office/officeart/2008/layout/LinedList"/>
    <dgm:cxn modelId="{23748014-675F-4ADF-991D-7676DB050D2A}" type="presParOf" srcId="{B893367E-D5E9-4B10-B6EA-376E00F318B5}" destId="{E4FB572F-8EA5-4AA2-B558-5C4D95C3CF07}" srcOrd="1" destOrd="0" presId="urn:microsoft.com/office/officeart/2008/layout/LinedList"/>
    <dgm:cxn modelId="{9053FB5F-CCA4-4919-8FD1-9C9EA87DF4F6}" type="presParOf" srcId="{641E3C1B-12B7-4058-B1C6-81BAA2939CA4}" destId="{813E4F38-E4A3-458C-A565-709617B39EA4}" srcOrd="8" destOrd="0" presId="urn:microsoft.com/office/officeart/2008/layout/LinedList"/>
    <dgm:cxn modelId="{584776A2-7DE8-49C4-90B8-DADFE9BD6667}" type="presParOf" srcId="{641E3C1B-12B7-4058-B1C6-81BAA2939CA4}" destId="{7E35A4B7-0CAD-4985-AF2E-A94D0F7D33B6}" srcOrd="9" destOrd="0" presId="urn:microsoft.com/office/officeart/2008/layout/LinedList"/>
    <dgm:cxn modelId="{8FCF42D9-ED4A-4CBA-A0EC-9313EF81943C}" type="presParOf" srcId="{7E35A4B7-0CAD-4985-AF2E-A94D0F7D33B6}" destId="{F74B2E40-3C92-4F04-9F14-354538F9A6BB}" srcOrd="0" destOrd="0" presId="urn:microsoft.com/office/officeart/2008/layout/LinedList"/>
    <dgm:cxn modelId="{51130EBB-6D6A-4E7B-83A8-7B8DD6926556}" type="presParOf" srcId="{7E35A4B7-0CAD-4985-AF2E-A94D0F7D33B6}" destId="{D5DCD3D2-1023-42CE-A22D-8186759567C2}" srcOrd="1" destOrd="0" presId="urn:microsoft.com/office/officeart/2008/layout/LinedList"/>
    <dgm:cxn modelId="{A88358CA-A333-4BA9-B4DD-DA395A925CE4}" type="presParOf" srcId="{641E3C1B-12B7-4058-B1C6-81BAA2939CA4}" destId="{BA9B5C4F-EF17-4D60-A230-68E49FB2D5B8}" srcOrd="10" destOrd="0" presId="urn:microsoft.com/office/officeart/2008/layout/LinedList"/>
    <dgm:cxn modelId="{F777AAB0-014D-4CF2-8106-C2C98D518692}" type="presParOf" srcId="{641E3C1B-12B7-4058-B1C6-81BAA2939CA4}" destId="{A76792AB-93AB-4366-A90E-59DE755324A4}" srcOrd="11" destOrd="0" presId="urn:microsoft.com/office/officeart/2008/layout/LinedList"/>
    <dgm:cxn modelId="{F4E7F2EF-1E81-49E5-B01D-D55D4D2D735E}" type="presParOf" srcId="{A76792AB-93AB-4366-A90E-59DE755324A4}" destId="{FECC9114-E0D7-4B0D-8CC9-534974D31CBD}" srcOrd="0" destOrd="0" presId="urn:microsoft.com/office/officeart/2008/layout/LinedList"/>
    <dgm:cxn modelId="{07C44EB6-83BB-4A4A-A8AE-34222AA67352}" type="presParOf" srcId="{A76792AB-93AB-4366-A90E-59DE755324A4}" destId="{42138CC5-61E6-4CEA-8808-037C17092FB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925FF-DC08-4829-BD64-D90D52C55283}">
      <dsp:nvSpPr>
        <dsp:cNvPr id="0" name=""/>
        <dsp:cNvSpPr/>
      </dsp:nvSpPr>
      <dsp:spPr>
        <a:xfrm>
          <a:off x="0" y="2812"/>
          <a:ext cx="63738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61C54-D15C-4553-80CF-29ED6D9A42E0}">
      <dsp:nvSpPr>
        <dsp:cNvPr id="0" name=""/>
        <dsp:cNvSpPr/>
      </dsp:nvSpPr>
      <dsp:spPr>
        <a:xfrm>
          <a:off x="0" y="2812"/>
          <a:ext cx="6373813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Usernames and ID’s should be on all documents the PHI should be kept in one place that is secure and behind two password protection programs.  </a:t>
          </a:r>
        </a:p>
      </dsp:txBody>
      <dsp:txXfrm>
        <a:off x="0" y="2812"/>
        <a:ext cx="6373813" cy="958970"/>
      </dsp:txXfrm>
    </dsp:sp>
    <dsp:sp modelId="{07705199-2D9A-4C5B-9A28-02E045D901BF}">
      <dsp:nvSpPr>
        <dsp:cNvPr id="0" name=""/>
        <dsp:cNvSpPr/>
      </dsp:nvSpPr>
      <dsp:spPr>
        <a:xfrm>
          <a:off x="0" y="961783"/>
          <a:ext cx="637381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93A09-BFD9-47C1-A227-97C64029F927}">
      <dsp:nvSpPr>
        <dsp:cNvPr id="0" name=""/>
        <dsp:cNvSpPr/>
      </dsp:nvSpPr>
      <dsp:spPr>
        <a:xfrm>
          <a:off x="0" y="961783"/>
          <a:ext cx="6373813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Minimize the number of individuals that have access to PHI.</a:t>
          </a:r>
        </a:p>
      </dsp:txBody>
      <dsp:txXfrm>
        <a:off x="0" y="961783"/>
        <a:ext cx="6373813" cy="958970"/>
      </dsp:txXfrm>
    </dsp:sp>
    <dsp:sp modelId="{B80D42C3-B224-4AA4-B004-594C4B88D37E}">
      <dsp:nvSpPr>
        <dsp:cNvPr id="0" name=""/>
        <dsp:cNvSpPr/>
      </dsp:nvSpPr>
      <dsp:spPr>
        <a:xfrm>
          <a:off x="0" y="1920754"/>
          <a:ext cx="637381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DD4F4-E0B3-43F6-B2F2-1BB92844DAFC}">
      <dsp:nvSpPr>
        <dsp:cNvPr id="0" name=""/>
        <dsp:cNvSpPr/>
      </dsp:nvSpPr>
      <dsp:spPr>
        <a:xfrm>
          <a:off x="0" y="1920754"/>
          <a:ext cx="6373813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Secure PHI in a paid cloud service.</a:t>
          </a:r>
        </a:p>
      </dsp:txBody>
      <dsp:txXfrm>
        <a:off x="0" y="1920754"/>
        <a:ext cx="6373813" cy="958970"/>
      </dsp:txXfrm>
    </dsp:sp>
    <dsp:sp modelId="{D5774698-F7E9-4537-B421-9B59A2877B8E}">
      <dsp:nvSpPr>
        <dsp:cNvPr id="0" name=""/>
        <dsp:cNvSpPr/>
      </dsp:nvSpPr>
      <dsp:spPr>
        <a:xfrm>
          <a:off x="0" y="2879725"/>
          <a:ext cx="637381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1E40A-FAAD-405D-B032-69E646E0DD1A}">
      <dsp:nvSpPr>
        <dsp:cNvPr id="0" name=""/>
        <dsp:cNvSpPr/>
      </dsp:nvSpPr>
      <dsp:spPr>
        <a:xfrm>
          <a:off x="0" y="2879725"/>
          <a:ext cx="6373813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Only exchange information through encrypted emails minimize the amount of PHI exchanged.  </a:t>
          </a:r>
        </a:p>
      </dsp:txBody>
      <dsp:txXfrm>
        <a:off x="0" y="2879725"/>
        <a:ext cx="6373813" cy="958970"/>
      </dsp:txXfrm>
    </dsp:sp>
    <dsp:sp modelId="{813E4F38-E4A3-458C-A565-709617B39EA4}">
      <dsp:nvSpPr>
        <dsp:cNvPr id="0" name=""/>
        <dsp:cNvSpPr/>
      </dsp:nvSpPr>
      <dsp:spPr>
        <a:xfrm>
          <a:off x="0" y="3838695"/>
          <a:ext cx="637381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B2E40-3C92-4F04-9F14-354538F9A6BB}">
      <dsp:nvSpPr>
        <dsp:cNvPr id="0" name=""/>
        <dsp:cNvSpPr/>
      </dsp:nvSpPr>
      <dsp:spPr>
        <a:xfrm>
          <a:off x="0" y="3838695"/>
          <a:ext cx="6373813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Frequently monitor data.</a:t>
          </a:r>
        </a:p>
      </dsp:txBody>
      <dsp:txXfrm>
        <a:off x="0" y="3838695"/>
        <a:ext cx="6373813" cy="958970"/>
      </dsp:txXfrm>
    </dsp:sp>
    <dsp:sp modelId="{BA9B5C4F-EF17-4D60-A230-68E49FB2D5B8}">
      <dsp:nvSpPr>
        <dsp:cNvPr id="0" name=""/>
        <dsp:cNvSpPr/>
      </dsp:nvSpPr>
      <dsp:spPr>
        <a:xfrm>
          <a:off x="0" y="4797666"/>
          <a:ext cx="63738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C9114-E0D7-4B0D-8CC9-534974D31CBD}">
      <dsp:nvSpPr>
        <dsp:cNvPr id="0" name=""/>
        <dsp:cNvSpPr/>
      </dsp:nvSpPr>
      <dsp:spPr>
        <a:xfrm>
          <a:off x="0" y="4797666"/>
          <a:ext cx="6373813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1"/>
            </a:rPr>
            <a:t>Checklist</a:t>
          </a:r>
          <a:r>
            <a:rPr lang="en-US" sz="1900" kern="1200" dirty="0"/>
            <a:t> for HIPAA </a:t>
          </a:r>
        </a:p>
      </dsp:txBody>
      <dsp:txXfrm>
        <a:off x="0" y="4797666"/>
        <a:ext cx="6373813" cy="958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Wednesday, September 22,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470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5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36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3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945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6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3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Wednesday, September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Wednesday, September 22,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87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6" r:id="rId10"/>
    <p:sldLayoutId id="214748371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ocrportal.hhs.gov/ocr/smartscreen/main.jsf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y.com/academy/lesson/confidential-information-legal-definition-types.html" TargetMode="External"/><Relationship Id="rId7" Type="http://schemas.openxmlformats.org/officeDocument/2006/relationships/hyperlink" Target="https://www.beckershospitalreview.com/healthcare-information-technology/10-best-practices-for-securing-protected-health-information.html" TargetMode="External"/><Relationship Id="rId2" Type="http://schemas.openxmlformats.org/officeDocument/2006/relationships/hyperlink" Target="https://www.lawinsider.com/clause/definition-of-confidential-inform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hs.gov/hipaa/for-professionals/index.html" TargetMode="External"/><Relationship Id="rId5" Type="http://schemas.openxmlformats.org/officeDocument/2006/relationships/hyperlink" Target="https://www.findlaw.com/criminal/criminal-rights/is-there-a-difference-between-confidentiality-and-privacy.html" TargetMode="External"/><Relationship Id="rId4" Type="http://schemas.openxmlformats.org/officeDocument/2006/relationships/hyperlink" Target="http://dx.doi.org/10.1145/1107458.110749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17">
            <a:extLst>
              <a:ext uri="{FF2B5EF4-FFF2-40B4-BE49-F238E27FC236}">
                <a16:creationId xmlns:a16="http://schemas.microsoft.com/office/drawing/2014/main" id="{28A00A08-E4E6-4184-B484-E0E034072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71" y="13882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0" name="Group 19">
            <a:extLst>
              <a:ext uri="{FF2B5EF4-FFF2-40B4-BE49-F238E27FC236}">
                <a16:creationId xmlns:a16="http://schemas.microsoft.com/office/drawing/2014/main" id="{0780E404-3121-4F33-AF2D-65F659A97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7675" y="288981"/>
            <a:ext cx="1262947" cy="1335600"/>
            <a:chOff x="2678417" y="2427951"/>
            <a:chExt cx="1262947" cy="13356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339341D-8322-49F1-91DA-6D115CCAE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id="{7EB9DB0E-3B0E-411A-9274-448D565CA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3E52F1-0C6C-1E48-B161-1ACB5542A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3565524" cy="303465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Securing Confidential Information in a Technological Age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158E9A-DBF4-4AA7-B6B7-8C8EB2FBD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25249" y="5435090"/>
            <a:ext cx="762805" cy="734873"/>
            <a:chOff x="7950336" y="1300590"/>
            <a:chExt cx="762805" cy="734873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6150ACFD-AEC6-42A3-A5A7-E7AD6B13E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B4D1217-FEB1-4D2A-80F4-C227B66D7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0BCA7138-22BA-4785-8B3D-9D45213E8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060E8F1B-BAF1-884C-ADBE-0712B020B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03406"/>
            <a:ext cx="3565525" cy="228941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NFP Office Hours</a:t>
            </a:r>
          </a:p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Mary Schneider PhD, MSN, APRN, FNP-BC</a:t>
            </a:r>
          </a:p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Marquette Institute for NFP</a:t>
            </a:r>
          </a:p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September 30, 2021</a:t>
            </a: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A221A9BC-98A0-4255-8281-6E66AF8A3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4295776" y="1369777"/>
            <a:ext cx="7345363" cy="4120033"/>
          </a:xfrm>
          <a:custGeom>
            <a:avLst/>
            <a:gdLst/>
            <a:ahLst/>
            <a:cxnLst/>
            <a:rect l="l" t="t" r="r" b="b"/>
            <a:pathLst>
              <a:path w="7345363" h="5761037">
                <a:moveTo>
                  <a:pt x="0" y="0"/>
                </a:moveTo>
                <a:lnTo>
                  <a:pt x="7345363" y="0"/>
                </a:lnTo>
                <a:lnTo>
                  <a:pt x="7345363" y="5761037"/>
                </a:lnTo>
                <a:lnTo>
                  <a:pt x="0" y="57610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256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C77F-7571-E242-BB37-604CB9ED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57580-BE2E-954F-90C7-6AB49D423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a guide for NFP diocesan coordinators on confidentiality, privacy and HIPAA issues that can be applied to NFP teachers and their program.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35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C77F-7571-E242-BB37-604CB9ED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6"/>
            <a:ext cx="11077574" cy="1429099"/>
          </a:xfrm>
        </p:spPr>
        <p:txBody>
          <a:bodyPr/>
          <a:lstStyle/>
          <a:p>
            <a:r>
              <a:rPr lang="en-US" dirty="0"/>
              <a:t>Objectives: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57580-BE2E-954F-90C7-6AB49D423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567" y="2034073"/>
            <a:ext cx="11074866" cy="3777695"/>
          </a:xfrm>
        </p:spPr>
        <p:txBody>
          <a:bodyPr>
            <a:normAutofit/>
          </a:bodyPr>
          <a:lstStyle/>
          <a:p>
            <a:r>
              <a:rPr lang="en-US" dirty="0"/>
              <a:t>The NFP diocesan coordinator will:</a:t>
            </a:r>
          </a:p>
          <a:p>
            <a:pPr marL="457200" indent="-457200">
              <a:buAutoNum type="arabicPeriod"/>
            </a:pPr>
            <a:r>
              <a:rPr lang="en-US" dirty="0"/>
              <a:t>know the difference between confidentiality, privacy and HIPAA compliance,</a:t>
            </a:r>
          </a:p>
          <a:p>
            <a:pPr marL="457200" indent="-457200">
              <a:buAutoNum type="arabicPeriod"/>
            </a:pPr>
            <a:r>
              <a:rPr lang="en-US" dirty="0"/>
              <a:t>have a list of items considered to be private health identifiers,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be able to identify who is affected by breaches in confidentiality,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understand best practices for securing records in a digital world,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and, how to minimize risk.</a:t>
            </a:r>
          </a:p>
          <a:p>
            <a:r>
              <a:rPr lang="en-US" dirty="0"/>
              <a:t> </a:t>
            </a:r>
          </a:p>
          <a:p>
            <a:pPr marL="457200" indent="-4572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1C631-4FBB-C144-B96A-F3B50AE0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Definitions</a:t>
            </a:r>
            <a:r>
              <a:rPr lang="en-US" dirty="0"/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3A838-3ADF-1440-8796-CBBCCA334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307089"/>
            <a:ext cx="6613417" cy="4666356"/>
          </a:xfrm>
        </p:spPr>
        <p:txBody>
          <a:bodyPr>
            <a:normAutofit/>
          </a:bodyPr>
          <a:lstStyle/>
          <a:p>
            <a:r>
              <a:rPr lang="en-US" sz="2400" b="1" dirty="0"/>
              <a:t>Confidentiality</a:t>
            </a:r>
            <a:r>
              <a:rPr lang="en-US" sz="2400" dirty="0"/>
              <a:t> -  Willful sharing of information to a professional (physician, lawyer, insurance agency, religious institution etc…) that can not be shared with a third party without the consent of the sharing individual. </a:t>
            </a:r>
          </a:p>
          <a:p>
            <a:r>
              <a:rPr lang="en-US" sz="2400" b="1" dirty="0"/>
              <a:t>Privacy</a:t>
            </a:r>
            <a:r>
              <a:rPr lang="en-US" sz="2400" dirty="0"/>
              <a:t> – Freedom from intrusion into one’s personal matters/information.</a:t>
            </a:r>
          </a:p>
          <a:p>
            <a:r>
              <a:rPr lang="en-US" sz="2400" b="1" dirty="0">
                <a:hlinkClick r:id="rId2"/>
              </a:rPr>
              <a:t>HIPAA</a:t>
            </a:r>
            <a:r>
              <a:rPr lang="en-US" sz="2400" dirty="0"/>
              <a:t> – Federal law  that states the transfer of personal information between the provider and the payer is to be protected.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B6DD4D3-78B6-4769-AF0B-4549BD268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48" y="1992947"/>
            <a:ext cx="3233722" cy="287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9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F0BF2-14AC-4E45-AE53-CF1F0227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450" y="224067"/>
            <a:ext cx="5437185" cy="1081142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r>
              <a:rPr lang="en-US" sz="3600" dirty="0"/>
              <a:t>Personal Health Information (PHI)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9EE4D0-6594-4517-BAD6-A78A20859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70" y="1316167"/>
            <a:ext cx="2458834" cy="4992557"/>
          </a:xfrm>
          <a:custGeom>
            <a:avLst/>
            <a:gdLst/>
            <a:ahLst/>
            <a:cxnLst/>
            <a:rect l="l" t="t" r="r" b="b"/>
            <a:pathLst>
              <a:path w="5092062" h="5759450">
                <a:moveTo>
                  <a:pt x="0" y="0"/>
                </a:moveTo>
                <a:lnTo>
                  <a:pt x="5092062" y="0"/>
                </a:lnTo>
                <a:lnTo>
                  <a:pt x="5092062" y="5759450"/>
                </a:lnTo>
                <a:lnTo>
                  <a:pt x="0" y="575945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FED21-6CEF-4D82-A842-5B53DC087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3448" y="1529276"/>
            <a:ext cx="5437187" cy="4992556"/>
          </a:xfrm>
        </p:spPr>
        <p:txBody>
          <a:bodyPr vert="horz" wrap="square" lIns="0" tIns="0" rIns="0" bIns="0" rtlCol="0" anchor="t">
            <a:normAutofit fontScale="92500"/>
          </a:bodyPr>
          <a:lstStyle/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Name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Address 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All elements (except years) of dates related to an individual (including birth date, admission date, discharge date, date of death, and exact age if over 89)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Telephone numbers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Fax number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Email address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Social Security Number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Medical record number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Health plan beneficiary number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Account numbers 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Certificate or license number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Any vehicle or other device serial number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Web URL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Internet Protocol (IP) Address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Finger or voice print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Photographic image - Photographic images are not limited to images of the face.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effectLst/>
              </a:rPr>
              <a:t>Any other characteristic that could uniquely identify the individual.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773002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82C3A-9431-40E1-B98E-DAE2F16F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412" y="549275"/>
            <a:ext cx="5437185" cy="1997855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Who is affected by a breach?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A659A46-9074-4EE3-BA13-3C7FD582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03" y="1627683"/>
            <a:ext cx="5092062" cy="3602633"/>
          </a:xfrm>
          <a:custGeom>
            <a:avLst/>
            <a:gdLst/>
            <a:ahLst/>
            <a:cxnLst/>
            <a:rect l="l" t="t" r="r" b="b"/>
            <a:pathLst>
              <a:path w="5092062" h="5759450">
                <a:moveTo>
                  <a:pt x="0" y="0"/>
                </a:moveTo>
                <a:lnTo>
                  <a:pt x="5092062" y="0"/>
                </a:lnTo>
                <a:lnTo>
                  <a:pt x="5092062" y="5759450"/>
                </a:lnTo>
                <a:lnTo>
                  <a:pt x="0" y="57594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09976-9311-4C16-AFE3-3759ED7E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410" y="2677306"/>
            <a:ext cx="5437187" cy="3415519"/>
          </a:xfrm>
        </p:spPr>
        <p:txBody>
          <a:bodyPr anchor="t">
            <a:normAutofit/>
          </a:bodyPr>
          <a:lstStyle/>
          <a:p>
            <a:r>
              <a:rPr lang="en-US" sz="2000" dirty="0"/>
              <a:t>Client/s</a:t>
            </a:r>
          </a:p>
          <a:p>
            <a:r>
              <a:rPr lang="en-US" sz="2000" dirty="0"/>
              <a:t>Teacher </a:t>
            </a:r>
          </a:p>
          <a:p>
            <a:r>
              <a:rPr lang="en-US" sz="2000" dirty="0"/>
              <a:t>Entity</a:t>
            </a:r>
          </a:p>
          <a:p>
            <a:r>
              <a:rPr lang="en-US" sz="2000" dirty="0"/>
              <a:t>Integrity and reputation of the teacher and entity.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71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5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188F-CF1C-4EF2-A750-E802376C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4535487" cy="37798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Best Practices: Creating a Culture of Security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14C23E-5DDC-491F-8E5C-173611948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127383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863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CEC0-3922-4453-BCF0-4BFA687A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81199"/>
            <a:ext cx="11091600" cy="1332000"/>
          </a:xfrm>
        </p:spPr>
        <p:txBody>
          <a:bodyPr/>
          <a:lstStyle/>
          <a:p>
            <a:r>
              <a:rPr lang="en-US" dirty="0"/>
              <a:t>Minimizing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2BBFA-4250-4108-BE9B-89C81016B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using the minimal amount of data needed to perform the task.</a:t>
            </a:r>
          </a:p>
          <a:p>
            <a:r>
              <a:rPr lang="en-US" dirty="0"/>
              <a:t>Consider splitting up PHI from other chart data.</a:t>
            </a:r>
          </a:p>
          <a:p>
            <a:r>
              <a:rPr lang="en-US" dirty="0"/>
              <a:t>Consider a consent form that lets the individual know your policy and procedures for securing their data.</a:t>
            </a:r>
          </a:p>
          <a:p>
            <a:r>
              <a:rPr lang="en-US" dirty="0"/>
              <a:t>Do not keep PHI data on a mobile device, flash drive, external hard drive etc….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52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B9DB-22E1-1242-B07B-41636925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0ED00"/>
                </a:solidFill>
              </a:rPr>
              <a:t>References: Retrieved 9/19/21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74BD1-2184-8C45-918D-1DEC22A18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439187"/>
            <a:ext cx="11090274" cy="51350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 Insider, Definition of Confidential Information Sample Clauses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err="1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Study.com</a:t>
            </a:r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Confidential Information: Legal Definitions and Types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Pratt, W., Unruh, K. and Hartzler, A. (2006). Communications of the Association for Computing Machinery (A.C.M.). Personal Health Information Management. Doi: :</a:t>
            </a:r>
            <a:r>
              <a:rPr lang="en-US" u="sng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10.1145/1107458.1107490</a:t>
            </a:r>
            <a:r>
              <a:rPr lang="en-US" u="sng" dirty="0">
                <a:solidFill>
                  <a:srgbClr val="FFFF00"/>
                </a:solidFill>
              </a:rPr>
              <a:t>.</a:t>
            </a:r>
          </a:p>
          <a:p>
            <a:r>
              <a:rPr lang="en-US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Meyer, M. (2021). Is there a Difference Between Confidentiality and Privacy? Find Law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r>
              <a:rPr lang="en-US" dirty="0" err="1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HHS.gov</a:t>
            </a:r>
            <a:r>
              <a:rPr lang="en-US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Health Information Policy, HIPAA for Professionals.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 Best Practices for Securing Protected Health Information. Becker’s Health IT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81193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2269</TotalTime>
  <Words>560</Words>
  <Application>Microsoft Office PowerPoint</Application>
  <PresentationFormat>Widescreen</PresentationFormat>
  <Paragraphs>63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Avenir Next LT Pro</vt:lpstr>
      <vt:lpstr>3DFloatVTI</vt:lpstr>
      <vt:lpstr>Securing Confidential Information in a Technological Age</vt:lpstr>
      <vt:lpstr>Purpose:</vt:lpstr>
      <vt:lpstr>Objectives:</vt:lpstr>
      <vt:lpstr>Definitions:</vt:lpstr>
      <vt:lpstr>Personal Health Information (PHI)</vt:lpstr>
      <vt:lpstr>Who is affected by a breach?</vt:lpstr>
      <vt:lpstr>Best Practices: Creating a Culture of Security</vt:lpstr>
      <vt:lpstr>Minimizing Risk</vt:lpstr>
      <vt:lpstr>References: Retrieved 9/19/21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Securing Confidential Information in a Technological Age</dc:title>
  <dc:creator>Schneider, Mary</dc:creator>
  <cp:lastModifiedBy>Theresa Notare</cp:lastModifiedBy>
  <cp:revision>5</cp:revision>
  <cp:lastPrinted>2021-09-22T16:34:35Z</cp:lastPrinted>
  <dcterms:created xsi:type="dcterms:W3CDTF">2021-09-17T23:08:19Z</dcterms:created>
  <dcterms:modified xsi:type="dcterms:W3CDTF">2021-09-22T16:35:06Z</dcterms:modified>
</cp:coreProperties>
</file>